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7" r:id="rId2"/>
    <p:sldId id="324" r:id="rId3"/>
    <p:sldId id="325" r:id="rId4"/>
    <p:sldId id="327" r:id="rId5"/>
    <p:sldId id="328" r:id="rId6"/>
    <p:sldId id="322" r:id="rId7"/>
    <p:sldId id="326" r:id="rId8"/>
    <p:sldId id="258" r:id="rId9"/>
    <p:sldId id="259" r:id="rId10"/>
    <p:sldId id="323" r:id="rId11"/>
    <p:sldId id="260" r:id="rId12"/>
    <p:sldId id="261" r:id="rId13"/>
    <p:sldId id="262" r:id="rId14"/>
    <p:sldId id="263" r:id="rId15"/>
    <p:sldId id="264" r:id="rId16"/>
    <p:sldId id="268" r:id="rId17"/>
    <p:sldId id="306" r:id="rId18"/>
    <p:sldId id="266" r:id="rId19"/>
    <p:sldId id="304" r:id="rId20"/>
    <p:sldId id="321" r:id="rId21"/>
    <p:sldId id="308" r:id="rId22"/>
    <p:sldId id="307" r:id="rId23"/>
    <p:sldId id="267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309" r:id="rId35"/>
    <p:sldId id="279" r:id="rId36"/>
    <p:sldId id="310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  <p:sldId id="311" r:id="rId47"/>
    <p:sldId id="289" r:id="rId48"/>
    <p:sldId id="290" r:id="rId49"/>
    <p:sldId id="291" r:id="rId50"/>
    <p:sldId id="293" r:id="rId51"/>
    <p:sldId id="292" r:id="rId52"/>
    <p:sldId id="297" r:id="rId53"/>
    <p:sldId id="298" r:id="rId54"/>
    <p:sldId id="299" r:id="rId55"/>
    <p:sldId id="300" r:id="rId56"/>
    <p:sldId id="301" r:id="rId57"/>
    <p:sldId id="302" r:id="rId58"/>
    <p:sldId id="294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03" r:id="rId69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yan Galvão" initials="RG" lastIdx="1" clrIdx="0">
    <p:extLst>
      <p:ext uri="{19B8F6BF-5375-455C-9EA6-DF929625EA0E}">
        <p15:presenceInfo xmlns:p15="http://schemas.microsoft.com/office/powerpoint/2012/main" userId="d6d9551d76571c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093" autoAdjust="0"/>
    <p:restoredTop sz="91160" autoAdjust="0"/>
  </p:normalViewPr>
  <p:slideViewPr>
    <p:cSldViewPr>
      <p:cViewPr varScale="1">
        <p:scale>
          <a:sx n="63" d="100"/>
          <a:sy n="63" d="100"/>
        </p:scale>
        <p:origin x="72" y="1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469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77AC27-9BE1-4148-9061-733A96CF0BA5}" type="datetimeFigureOut">
              <a:rPr lang="pt-BR" smtClean="0"/>
              <a:t>30/03/2020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098F3-3AF8-45FA-8A86-FDA6691B50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0920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Elementos= P</a:t>
            </a:r>
            <a:r>
              <a:rPr lang="pt-BR" baseline="0" dirty="0"/>
              <a:t>rojetos e do corpo de desenvolvimento da Instituição;</a:t>
            </a:r>
          </a:p>
          <a:p>
            <a:endParaRPr lang="pt-BR" baseline="0" dirty="0"/>
          </a:p>
          <a:p>
            <a:r>
              <a:rPr lang="pt-BR" baseline="0" dirty="0"/>
              <a:t>Interface de Sistemas= Sistema de Banco de Dados, Gerenciamento dos Projetos, etc...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098F3-3AF8-45FA-8A86-FDA6691B504A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4792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*Um sistema Web Expositivo para o laboratório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098F3-3AF8-45FA-8A86-FDA6691B504A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7264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098F3-3AF8-45FA-8A86-FDA6691B504A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2155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4F0CD-B5E2-4467-9C30-A0DF388E3430}" type="datetimeFigureOut">
              <a:rPr lang="pt-BR" smtClean="0"/>
              <a:pPr/>
              <a:t>30/03/2020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1F61F-E1AC-4FFD-B2FE-1C4DCFAFEDE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7526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4F0CD-B5E2-4467-9C30-A0DF388E3430}" type="datetimeFigureOut">
              <a:rPr lang="pt-BR" smtClean="0"/>
              <a:pPr/>
              <a:t>30/03/2020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1F61F-E1AC-4FFD-B2FE-1C4DCFAFEDE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6915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4F0CD-B5E2-4467-9C30-A0DF388E3430}" type="datetimeFigureOut">
              <a:rPr lang="pt-BR" smtClean="0"/>
              <a:pPr/>
              <a:t>30/03/2020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1F61F-E1AC-4FFD-B2FE-1C4DCFAFEDE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50003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4F0CD-B5E2-4467-9C30-A0DF388E3430}" type="datetimeFigureOut">
              <a:rPr lang="pt-BR" smtClean="0"/>
              <a:pPr/>
              <a:t>30/03/2020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1F61F-E1AC-4FFD-B2FE-1C4DCFAFEDE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6985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4F0CD-B5E2-4467-9C30-A0DF388E3430}" type="datetimeFigureOut">
              <a:rPr lang="pt-BR" smtClean="0"/>
              <a:pPr/>
              <a:t>30/03/2020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1F61F-E1AC-4FFD-B2FE-1C4DCFAFEDE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22340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4F0CD-B5E2-4467-9C30-A0DF388E3430}" type="datetimeFigureOut">
              <a:rPr lang="pt-BR" smtClean="0"/>
              <a:pPr/>
              <a:t>30/03/2020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1F61F-E1AC-4FFD-B2FE-1C4DCFAFEDE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25140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4F0CD-B5E2-4467-9C30-A0DF388E3430}" type="datetimeFigureOut">
              <a:rPr lang="pt-BR" smtClean="0"/>
              <a:pPr/>
              <a:t>30/03/2020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1F61F-E1AC-4FFD-B2FE-1C4DCFAFEDE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84105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4F0CD-B5E2-4467-9C30-A0DF388E3430}" type="datetimeFigureOut">
              <a:rPr lang="pt-BR" smtClean="0"/>
              <a:pPr/>
              <a:t>30/03/2020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1F61F-E1AC-4FFD-B2FE-1C4DCFAFEDE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6722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4F0CD-B5E2-4467-9C30-A0DF388E3430}" type="datetimeFigureOut">
              <a:rPr lang="pt-BR" smtClean="0"/>
              <a:pPr/>
              <a:t>30/03/2020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1F61F-E1AC-4FFD-B2FE-1C4DCFAFEDE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1217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4F0CD-B5E2-4467-9C30-A0DF388E3430}" type="datetimeFigureOut">
              <a:rPr lang="pt-BR" smtClean="0"/>
              <a:pPr/>
              <a:t>30/03/2020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1F61F-E1AC-4FFD-B2FE-1C4DCFAFEDE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3063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4F0CD-B5E2-4467-9C30-A0DF388E3430}" type="datetimeFigureOut">
              <a:rPr lang="pt-BR" smtClean="0"/>
              <a:pPr/>
              <a:t>30/03/2020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1F61F-E1AC-4FFD-B2FE-1C4DCFAFEDE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61082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24F0CD-B5E2-4467-9C30-A0DF388E3430}" type="datetimeFigureOut">
              <a:rPr lang="pt-BR" smtClean="0"/>
              <a:pPr/>
              <a:t>30/03/2020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51F61F-E1AC-4FFD-B2FE-1C4DCFAFEDE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03392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bbble.com/shots/2041516-Smart-Admin-Dashboard?rel=ralphalmeida.com" TargetMode="External"/><Relationship Id="rId2" Type="http://schemas.openxmlformats.org/officeDocument/2006/relationships/hyperlink" Target="https://pingendo.com/template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etbootstrap.com/docs/4.4/examples/floating-labels/" TargetMode="External"/><Relationship Id="rId4" Type="http://schemas.openxmlformats.org/officeDocument/2006/relationships/hyperlink" Target="https://educacao.uol.com.br/disciplinas/portugues/abreviaturas-siglas-e-sinais-1-de-a-a-i.htm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362463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rgbClr val="FF0000"/>
                </a:solidFill>
              </a:rPr>
              <a:t>Proposta de Projeto: </a:t>
            </a:r>
            <a:br>
              <a:rPr lang="pt-BR" dirty="0">
                <a:solidFill>
                  <a:srgbClr val="FF0000"/>
                </a:solidFill>
              </a:rPr>
            </a:br>
            <a:r>
              <a:rPr lang="pt-BR" dirty="0">
                <a:solidFill>
                  <a:srgbClr val="FF0000"/>
                </a:solidFill>
              </a:rPr>
              <a:t>Aplicação Web para o Laboratório de Informática Campus Paragominas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4437112"/>
            <a:ext cx="6400800" cy="766936"/>
          </a:xfrm>
        </p:spPr>
        <p:txBody>
          <a:bodyPr>
            <a:noAutofit/>
          </a:bodyPr>
          <a:lstStyle/>
          <a:p>
            <a:r>
              <a:rPr lang="pt-BR" sz="2400" dirty="0"/>
              <a:t>Acad.: Ryan Guilherme Galvão Pereira</a:t>
            </a:r>
          </a:p>
          <a:p>
            <a:r>
              <a:rPr lang="pt-BR" sz="2400" dirty="0"/>
              <a:t>Orientadores: Bruno Gutierrez Ratto Clemente e  Patrícia Pinto Diniz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3059832" y="6021288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PARAGOMINAS-PA</a:t>
            </a:r>
          </a:p>
          <a:p>
            <a:pPr algn="ctr"/>
            <a:r>
              <a:rPr lang="pt-BR" dirty="0"/>
              <a:t>2020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623640" y="64355"/>
            <a:ext cx="7476752" cy="15094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/>
              <a:t>INSTITUTO FEDERAL DE EDUCAÇÃO, CIÊNCIA E TECNOLOGIA DO PARÁ</a:t>
            </a:r>
            <a:endParaRPr lang="pt-BR" sz="2400" dirty="0"/>
          </a:p>
          <a:p>
            <a:r>
              <a:rPr lang="pt-BR" sz="2400" b="1" dirty="0"/>
              <a:t>CAMPUS PARAGOMINAS</a:t>
            </a:r>
            <a:endParaRPr lang="pt-BR" sz="2400" dirty="0">
              <a:solidFill>
                <a:srgbClr val="FF0000"/>
              </a:solidFill>
            </a:endParaRPr>
          </a:p>
        </p:txBody>
      </p:sp>
      <p:pic>
        <p:nvPicPr>
          <p:cNvPr id="1026" name="Imagem 2" descr="brasao-de-armas-brasi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57969"/>
            <a:ext cx="846138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Imagem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36095" y="257969"/>
            <a:ext cx="844210" cy="1082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2504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FF0000"/>
                </a:solidFill>
              </a:rPr>
              <a:t>Formatação geral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d) Ter as seguintes margens (verso):</a:t>
            </a:r>
          </a:p>
          <a:p>
            <a:pPr marL="0" indent="0">
              <a:buNone/>
            </a:pPr>
            <a:r>
              <a:rPr lang="pt-BR" dirty="0"/>
              <a:t>-Esquerda: 2,0 cm;</a:t>
            </a:r>
          </a:p>
          <a:p>
            <a:pPr marL="0" indent="0">
              <a:buNone/>
            </a:pPr>
            <a:r>
              <a:rPr lang="pt-BR" dirty="0"/>
              <a:t>-Superior: 3,0 cm;</a:t>
            </a:r>
          </a:p>
          <a:p>
            <a:pPr marL="0" indent="0">
              <a:buNone/>
            </a:pPr>
            <a:r>
              <a:rPr lang="pt-BR" dirty="0"/>
              <a:t>-Direita: 3,0 cm;</a:t>
            </a:r>
          </a:p>
          <a:p>
            <a:pPr marL="0" indent="0">
              <a:buNone/>
            </a:pPr>
            <a:r>
              <a:rPr lang="pt-BR" dirty="0"/>
              <a:t>-inferior: 2,0 cm.</a:t>
            </a:r>
          </a:p>
        </p:txBody>
      </p:sp>
    </p:spTree>
    <p:extLst>
      <p:ext uri="{BB962C8B-B14F-4D97-AF65-F5344CB8AC3E}">
        <p14:creationId xmlns:p14="http://schemas.microsoft.com/office/powerpoint/2010/main" val="1499008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425" y="142875"/>
            <a:ext cx="4375150" cy="657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924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FF0000"/>
                </a:solidFill>
              </a:rPr>
              <a:t>Formatação geral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Na formatação gráfica deve-se observar os seguintes procedimentos:</a:t>
            </a:r>
          </a:p>
          <a:p>
            <a:pPr marL="514350" indent="-514350" algn="just">
              <a:buAutoNum type="alphaLcParenR"/>
            </a:pPr>
            <a:r>
              <a:rPr lang="pt-BR" dirty="0"/>
              <a:t>Usar texto na forma justificada, sendo o início do parágrafo com recuo de 2,0 cm da margem esquerda;</a:t>
            </a:r>
          </a:p>
          <a:p>
            <a:pPr marL="514350" indent="-514350" algn="just">
              <a:buAutoNum type="alphaLcParenR"/>
            </a:pPr>
            <a:r>
              <a:rPr lang="pt-BR" dirty="0"/>
              <a:t>Usar texto transcrito com mais de 3 linhas na forma justificada e com recuo de 4,0 cm da margem esquerda;</a:t>
            </a:r>
          </a:p>
          <a:p>
            <a:pPr marL="514350" indent="-514350" algn="just">
              <a:buAutoNum type="alphaLcParenR"/>
            </a:pPr>
            <a:endParaRPr lang="pt-BR" dirty="0"/>
          </a:p>
          <a:p>
            <a:pPr marL="514350" indent="-514350">
              <a:buAutoNum type="alphaLcParenR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8939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FF0000"/>
                </a:solidFill>
              </a:rPr>
              <a:t>Formatação geral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c) Adotar como padrões de letra:</a:t>
            </a:r>
          </a:p>
          <a:p>
            <a:pPr marL="0" indent="0">
              <a:buNone/>
            </a:pPr>
            <a:r>
              <a:rPr lang="pt-BR" dirty="0"/>
              <a:t>-cor preta no texto;</a:t>
            </a:r>
          </a:p>
          <a:p>
            <a:pPr marL="0" indent="0">
              <a:buNone/>
            </a:pPr>
            <a:r>
              <a:rPr lang="pt-BR" dirty="0"/>
              <a:t>-cor definida pelo autor para ilustrações e tabelas;</a:t>
            </a:r>
          </a:p>
          <a:p>
            <a:pPr marL="0" indent="0">
              <a:buNone/>
            </a:pPr>
            <a:r>
              <a:rPr lang="pt-BR" dirty="0"/>
              <a:t>-Arial 12 para o texto;</a:t>
            </a:r>
          </a:p>
          <a:p>
            <a:pPr marL="0" indent="0">
              <a:buNone/>
            </a:pPr>
            <a:r>
              <a:rPr lang="pt-BR" dirty="0"/>
              <a:t>-Arial 12 para transcrições literais até três linhas;</a:t>
            </a:r>
          </a:p>
          <a:p>
            <a:pPr marL="0" indent="0" algn="just">
              <a:buNone/>
            </a:pPr>
            <a:r>
              <a:rPr lang="pt-BR" dirty="0"/>
              <a:t>-Arial 10 para transcrições literais com mais de três linhas;</a:t>
            </a:r>
          </a:p>
        </p:txBody>
      </p:sp>
    </p:spTree>
    <p:extLst>
      <p:ext uri="{BB962C8B-B14F-4D97-AF65-F5344CB8AC3E}">
        <p14:creationId xmlns:p14="http://schemas.microsoft.com/office/powerpoint/2010/main" val="1801151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FF0000"/>
                </a:solidFill>
              </a:rPr>
              <a:t>Formatação geral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t-BR" dirty="0"/>
              <a:t>d) Utilizar ilustrações e tabelas com cores e tamanhos definidos pelo autor;</a:t>
            </a:r>
          </a:p>
          <a:p>
            <a:pPr marL="0" indent="0" algn="just">
              <a:buNone/>
            </a:pPr>
            <a:r>
              <a:rPr lang="pt-BR" dirty="0"/>
              <a:t>e) Adotar como padrões de espaço:</a:t>
            </a:r>
          </a:p>
          <a:p>
            <a:pPr marL="0" indent="0" algn="just">
              <a:buNone/>
            </a:pPr>
            <a:r>
              <a:rPr lang="pt-BR" dirty="0"/>
              <a:t>-1,5 cm nas entrelinhas do texto;</a:t>
            </a:r>
          </a:p>
          <a:p>
            <a:pPr marL="0" indent="0" algn="just">
              <a:buNone/>
            </a:pPr>
            <a:r>
              <a:rPr lang="pt-BR" dirty="0"/>
              <a:t>-simples nas entrelinhas das citações transcritas com mais de três linhas;</a:t>
            </a:r>
          </a:p>
          <a:p>
            <a:pPr marL="0" indent="0" algn="just">
              <a:buNone/>
            </a:pPr>
            <a:r>
              <a:rPr lang="pt-BR" dirty="0"/>
              <a:t>-simples, nas entrelinhas das notas de rodapé;</a:t>
            </a:r>
          </a:p>
          <a:p>
            <a:pPr marL="0" indent="0" algn="just">
              <a:buNone/>
            </a:pPr>
            <a:r>
              <a:rPr lang="pt-BR" dirty="0"/>
              <a:t>-simples, nas entrelinhas das legendas das ilustrações</a:t>
            </a:r>
          </a:p>
        </p:txBody>
      </p:sp>
    </p:spTree>
    <p:extLst>
      <p:ext uri="{BB962C8B-B14F-4D97-AF65-F5344CB8AC3E}">
        <p14:creationId xmlns:p14="http://schemas.microsoft.com/office/powerpoint/2010/main" val="3407980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FF0000"/>
                </a:solidFill>
              </a:rPr>
              <a:t>Formatação geral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-1,5 cm entre os parágrafos;</a:t>
            </a:r>
          </a:p>
          <a:p>
            <a:pPr marL="0" indent="0">
              <a:buNone/>
            </a:pPr>
            <a:r>
              <a:rPr lang="pt-BR" dirty="0"/>
              <a:t>-1,5 cm entre o item e o parágrafo;</a:t>
            </a:r>
          </a:p>
          <a:p>
            <a:pPr marL="0" indent="0">
              <a:buNone/>
            </a:pPr>
            <a:r>
              <a:rPr lang="pt-BR" dirty="0"/>
              <a:t>-1,5 cm entre o parágrafo e o item;</a:t>
            </a:r>
          </a:p>
          <a:p>
            <a:pPr marL="0" indent="0" algn="just">
              <a:buNone/>
            </a:pPr>
            <a:r>
              <a:rPr lang="pt-BR" dirty="0"/>
              <a:t>f) Usar a numeração das páginas (paginação) em números arábicos sequências, com fonte Arial 10, devendo o último número da paginação ficar distante 2,0 cm  da margem direita e 2,0 cm da margem superior da página.</a:t>
            </a:r>
          </a:p>
        </p:txBody>
      </p:sp>
    </p:spTree>
    <p:extLst>
      <p:ext uri="{BB962C8B-B14F-4D97-AF65-F5344CB8AC3E}">
        <p14:creationId xmlns:p14="http://schemas.microsoft.com/office/powerpoint/2010/main" val="2160675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FF0000"/>
                </a:solidFill>
              </a:rPr>
              <a:t>Formatação geral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/>
              <a:t>g) Numeração das páginas</a:t>
            </a:r>
          </a:p>
          <a:p>
            <a:pPr marL="0" indent="0" algn="just">
              <a:buNone/>
            </a:pPr>
            <a:r>
              <a:rPr lang="pt-BR" dirty="0"/>
              <a:t>-não apresentar indicativo numérico nas páginas pré-textuais;</a:t>
            </a:r>
          </a:p>
          <a:p>
            <a:pPr marL="0" indent="0" algn="just">
              <a:buNone/>
            </a:pPr>
            <a:r>
              <a:rPr lang="pt-BR" dirty="0"/>
              <a:t>-a </a:t>
            </a:r>
            <a:r>
              <a:rPr lang="pt-BR" dirty="0">
                <a:solidFill>
                  <a:srgbClr val="FF0000"/>
                </a:solidFill>
              </a:rPr>
              <a:t>contagem</a:t>
            </a:r>
            <a:r>
              <a:rPr lang="pt-BR" dirty="0"/>
              <a:t> das páginas ser iniciada a partir da folha de rosto;</a:t>
            </a:r>
          </a:p>
          <a:p>
            <a:pPr marL="0" indent="0" algn="just">
              <a:buNone/>
            </a:pPr>
            <a:r>
              <a:rPr lang="pt-BR" dirty="0"/>
              <a:t>-o indicativo numérico </a:t>
            </a:r>
            <a:r>
              <a:rPr lang="pt-BR" dirty="0">
                <a:solidFill>
                  <a:srgbClr val="FF0000"/>
                </a:solidFill>
              </a:rPr>
              <a:t>ser impresso </a:t>
            </a:r>
            <a:r>
              <a:rPr lang="pt-BR" dirty="0"/>
              <a:t>no canto superior à direita da página da primeira folha da Introdução.</a:t>
            </a:r>
          </a:p>
        </p:txBody>
      </p:sp>
    </p:spTree>
    <p:extLst>
      <p:ext uri="{BB962C8B-B14F-4D97-AF65-F5344CB8AC3E}">
        <p14:creationId xmlns:p14="http://schemas.microsoft.com/office/powerpoint/2010/main" val="446858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46361"/>
            <a:ext cx="8628467" cy="3438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 dirty="0">
                <a:solidFill>
                  <a:srgbClr val="FF0000"/>
                </a:solidFill>
              </a:rPr>
              <a:t>Formatação geral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9338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FF0000"/>
                </a:solidFill>
              </a:rPr>
              <a:t>ESTRUTURA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O projeto de pesquisa e os trabalhos acadêmicos são formados por: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17" y="2852936"/>
            <a:ext cx="7974331" cy="3440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3693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113" y="161925"/>
            <a:ext cx="3278187" cy="653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3299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ÍNDICE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Apresentação;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Conteúdo;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Sistemas;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err="1"/>
              <a:t>Templates</a:t>
            </a:r>
            <a:r>
              <a:rPr lang="pt-BR" dirty="0"/>
              <a:t> e </a:t>
            </a:r>
            <a:r>
              <a:rPr lang="pt-BR" dirty="0" err="1"/>
              <a:t>Layout’s</a:t>
            </a:r>
            <a:r>
              <a:rPr lang="pt-BR" dirty="0"/>
              <a:t>:</a:t>
            </a:r>
          </a:p>
          <a:p>
            <a:pPr lvl="2"/>
            <a:r>
              <a:rPr lang="pt-BR" dirty="0"/>
              <a:t>Apresentação de Elementos;</a:t>
            </a:r>
          </a:p>
          <a:p>
            <a:pPr lvl="2"/>
            <a:endParaRPr lang="pt-BR" dirty="0"/>
          </a:p>
          <a:p>
            <a:pPr lvl="2"/>
            <a:r>
              <a:rPr lang="pt-BR" dirty="0"/>
              <a:t>Interface de Sistemas (Front-</a:t>
            </a:r>
            <a:r>
              <a:rPr lang="pt-BR" dirty="0" err="1"/>
              <a:t>end</a:t>
            </a:r>
            <a:r>
              <a:rPr lang="pt-BR" dirty="0"/>
              <a:t>);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pPr lvl="3"/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16744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5838" y="452438"/>
            <a:ext cx="7172325" cy="595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Os elementos </a:t>
            </a:r>
            <a:r>
              <a:rPr lang="pt-BR" dirty="0" err="1"/>
              <a:t>pré</a:t>
            </a:r>
            <a:r>
              <a:rPr lang="pt-BR" dirty="0"/>
              <a:t>-textuais precedem o texto propriamente dito e permitem a identificação e melhor utilização do projeto de pesquisa e do trabalho acadêmico.</a:t>
            </a: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FF0000"/>
                </a:solidFill>
              </a:rPr>
              <a:t>Elementos pré-textuais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0321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FF0000"/>
                </a:solidFill>
              </a:rPr>
              <a:t>Elementos pré-textuais</a:t>
            </a:r>
            <a:endParaRPr lang="pt-B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350" y="1083071"/>
            <a:ext cx="4557713" cy="580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8850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FF0000"/>
                </a:solidFill>
              </a:rPr>
              <a:t>Elementos pré-textuais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pt-BR" dirty="0"/>
              <a:t>CAPA</a:t>
            </a:r>
          </a:p>
          <a:p>
            <a:pPr marL="0" indent="0" algn="just">
              <a:buNone/>
            </a:pPr>
            <a:r>
              <a:rPr lang="pt-BR" dirty="0"/>
              <a:t>Deve conter as seguintes informações na sequência:</a:t>
            </a:r>
          </a:p>
          <a:p>
            <a:pPr marL="0" indent="0" algn="just">
              <a:buNone/>
            </a:pPr>
            <a:r>
              <a:rPr lang="pt-BR" dirty="0"/>
              <a:t>-identificação da instituição, setor e programa (opcional)</a:t>
            </a:r>
            <a:r>
              <a:rPr lang="pt-BR" dirty="0">
                <a:solidFill>
                  <a:srgbClr val="FF0000"/>
                </a:solidFill>
              </a:rPr>
              <a:t>(centralizado, com espaçamento simples e Arial 12)</a:t>
            </a:r>
            <a:r>
              <a:rPr lang="pt-BR" dirty="0"/>
              <a:t>;</a:t>
            </a:r>
          </a:p>
          <a:p>
            <a:pPr marL="0" indent="0" algn="just">
              <a:buNone/>
            </a:pPr>
            <a:r>
              <a:rPr lang="pt-BR" dirty="0"/>
              <a:t>-autoria </a:t>
            </a:r>
            <a:r>
              <a:rPr lang="pt-BR" dirty="0">
                <a:solidFill>
                  <a:srgbClr val="FF0000"/>
                </a:solidFill>
              </a:rPr>
              <a:t>(centralizado, com espaçamento simples e Arial 12)</a:t>
            </a:r>
            <a:r>
              <a:rPr lang="pt-BR" dirty="0"/>
              <a:t>;</a:t>
            </a:r>
          </a:p>
          <a:p>
            <a:pPr marL="0" indent="0" algn="just">
              <a:buNone/>
            </a:pPr>
            <a:r>
              <a:rPr lang="pt-BR" dirty="0"/>
              <a:t>-título do trabalho </a:t>
            </a:r>
            <a:r>
              <a:rPr lang="pt-BR" dirty="0">
                <a:solidFill>
                  <a:srgbClr val="FF0000"/>
                </a:solidFill>
              </a:rPr>
              <a:t>(centralizado, com espaçamento simples e Arial 12)</a:t>
            </a:r>
            <a:r>
              <a:rPr lang="pt-BR" dirty="0"/>
              <a:t>;</a:t>
            </a:r>
          </a:p>
          <a:p>
            <a:pPr marL="0" indent="0" algn="just">
              <a:buNone/>
            </a:pPr>
            <a:r>
              <a:rPr lang="pt-BR" dirty="0"/>
              <a:t>-subtítulo, se houver </a:t>
            </a:r>
            <a:r>
              <a:rPr lang="pt-BR" dirty="0">
                <a:solidFill>
                  <a:srgbClr val="FF0000"/>
                </a:solidFill>
              </a:rPr>
              <a:t>(centralizado, com espaçamento simples e Arial 12)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601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FF0000"/>
                </a:solidFill>
              </a:rPr>
              <a:t>Elementos pré-textuais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-número de volumes, caso haja mais de um </a:t>
            </a:r>
            <a:r>
              <a:rPr lang="pt-BR" dirty="0">
                <a:solidFill>
                  <a:srgbClr val="FF0000"/>
                </a:solidFill>
              </a:rPr>
              <a:t>(centralizado e Arial 12)</a:t>
            </a:r>
            <a:r>
              <a:rPr lang="pt-BR" dirty="0"/>
              <a:t>;</a:t>
            </a:r>
          </a:p>
          <a:p>
            <a:pPr marL="0" indent="0">
              <a:buNone/>
            </a:pPr>
            <a:r>
              <a:rPr lang="pt-BR" dirty="0"/>
              <a:t>-local (cidade) </a:t>
            </a:r>
            <a:r>
              <a:rPr lang="pt-BR" dirty="0">
                <a:solidFill>
                  <a:srgbClr val="FF0000"/>
                </a:solidFill>
              </a:rPr>
              <a:t>(centralizado, separada do ano por espaçamento simples e Arial 12)</a:t>
            </a:r>
            <a:r>
              <a:rPr lang="pt-BR" dirty="0"/>
              <a:t>;</a:t>
            </a:r>
          </a:p>
          <a:p>
            <a:pPr marL="0" indent="0">
              <a:buNone/>
            </a:pPr>
            <a:r>
              <a:rPr lang="pt-BR" dirty="0"/>
              <a:t>-ano da entrega </a:t>
            </a:r>
            <a:r>
              <a:rPr lang="pt-BR" dirty="0">
                <a:solidFill>
                  <a:srgbClr val="FF0000"/>
                </a:solidFill>
              </a:rPr>
              <a:t>(centralizado e Arial 12)</a:t>
            </a:r>
            <a:r>
              <a:rPr lang="pt-BR" dirty="0"/>
              <a:t>.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00904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6350"/>
            <a:ext cx="4321175" cy="684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5161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FF0000"/>
                </a:solidFill>
              </a:rPr>
              <a:t>Elementos pré-textuais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LOMBADA</a:t>
            </a:r>
          </a:p>
          <a:p>
            <a:pPr marL="0" indent="0" algn="just">
              <a:buNone/>
            </a:pPr>
            <a:r>
              <a:rPr lang="pt-BR" dirty="0"/>
              <a:t>Tem a finalidade de proteger e identificar o projeto de pesquisa e o trabalho acadêmico. Suas principais características são:</a:t>
            </a:r>
          </a:p>
          <a:p>
            <a:pPr marL="514350" indent="-514350" algn="just">
              <a:buAutoNum type="alphaLcParenR"/>
            </a:pPr>
            <a:r>
              <a:rPr lang="pt-BR" dirty="0"/>
              <a:t>Ter texto impresso na vertical (de cima para baixo) ou na horizontal;</a:t>
            </a:r>
          </a:p>
          <a:p>
            <a:pPr marL="514350" indent="-514350" algn="just">
              <a:buAutoNum type="alphaLcParenR"/>
            </a:pPr>
            <a:r>
              <a:rPr lang="pt-BR" dirty="0"/>
              <a:t>Apresentar as seguintes informações;</a:t>
            </a:r>
          </a:p>
          <a:p>
            <a:pPr marL="0" indent="0" algn="just">
              <a:buNone/>
            </a:pPr>
            <a:r>
              <a:rPr lang="pt-BR" dirty="0"/>
              <a:t>-autoria </a:t>
            </a:r>
            <a:r>
              <a:rPr lang="pt-BR" dirty="0">
                <a:solidFill>
                  <a:srgbClr val="FF0000"/>
                </a:solidFill>
              </a:rPr>
              <a:t>(Arial 12)</a:t>
            </a:r>
            <a:r>
              <a:rPr lang="pt-BR" dirty="0"/>
              <a:t>;</a:t>
            </a:r>
          </a:p>
          <a:p>
            <a:pPr marL="514350" indent="-514350" algn="just">
              <a:buAutoNum type="alphaLcParenR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55161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FF0000"/>
                </a:solidFill>
              </a:rPr>
              <a:t>Elementos pré-textuais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-título do trabalho </a:t>
            </a:r>
            <a:r>
              <a:rPr lang="pt-BR" dirty="0">
                <a:solidFill>
                  <a:srgbClr val="FF0000"/>
                </a:solidFill>
              </a:rPr>
              <a:t>(Arial 12)</a:t>
            </a:r>
            <a:r>
              <a:rPr lang="pt-BR" dirty="0"/>
              <a:t>;</a:t>
            </a:r>
          </a:p>
          <a:p>
            <a:pPr marL="0" indent="0" algn="just">
              <a:buNone/>
            </a:pPr>
            <a:r>
              <a:rPr lang="pt-BR" dirty="0"/>
              <a:t>-elementos alfanuméricos de identificação (por exemplo: o ano e o número do volume) </a:t>
            </a:r>
            <a:r>
              <a:rPr lang="pt-BR" dirty="0">
                <a:solidFill>
                  <a:srgbClr val="FF0000"/>
                </a:solidFill>
              </a:rPr>
              <a:t>(Arial 12)</a:t>
            </a:r>
            <a:r>
              <a:rPr lang="pt-BR" dirty="0"/>
              <a:t>;</a:t>
            </a:r>
          </a:p>
          <a:p>
            <a:pPr marL="0" indent="0" algn="just">
              <a:buNone/>
            </a:pPr>
            <a:r>
              <a:rPr lang="pt-BR" dirty="0"/>
              <a:t>-logomarca (da editora ou da instituição) </a:t>
            </a:r>
            <a:r>
              <a:rPr lang="pt-BR" dirty="0">
                <a:solidFill>
                  <a:srgbClr val="FF0000"/>
                </a:solidFill>
              </a:rPr>
              <a:t>(Arial 12)</a:t>
            </a:r>
            <a:r>
              <a:rPr lang="pt-BR" dirty="0"/>
              <a:t>;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/>
              <a:t>Obs.: espaçamento a critério do autor.</a:t>
            </a:r>
          </a:p>
          <a:p>
            <a:pPr marL="0" indent="0" algn="just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55161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613" y="188913"/>
            <a:ext cx="3406775" cy="647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5161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FF0000"/>
                </a:solidFill>
              </a:rPr>
              <a:t>Elementos pré-textuais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FOLHA DE ROSTO</a:t>
            </a:r>
          </a:p>
          <a:p>
            <a:pPr marL="0" indent="0" algn="just">
              <a:buNone/>
            </a:pPr>
            <a:r>
              <a:rPr lang="pt-BR" dirty="0"/>
              <a:t>Tem a finalidade de proteger e identificar o projeto de pesquisa e o trabalho acadêmico. Suas principais características são:</a:t>
            </a:r>
          </a:p>
          <a:p>
            <a:pPr marL="514350" indent="-514350" algn="just">
              <a:buAutoNum type="alphaLcParenR"/>
            </a:pPr>
            <a:r>
              <a:rPr lang="pt-BR" dirty="0"/>
              <a:t>Primeira página a ser contada e que apresenta informações no anverso (página 1) e no verso (página 2), mas sem a numeração impressa;</a:t>
            </a:r>
          </a:p>
          <a:p>
            <a:pPr marL="514350" indent="-514350" algn="just">
              <a:buAutoNum type="alphaLcParenR"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55161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1556792"/>
            <a:ext cx="8229600" cy="4536504"/>
          </a:xfrm>
        </p:spPr>
        <p:txBody>
          <a:bodyPr/>
          <a:lstStyle/>
          <a:p>
            <a:r>
              <a:rPr lang="pt-BR" dirty="0"/>
              <a:t>Expositivo</a:t>
            </a:r>
          </a:p>
          <a:p>
            <a:pPr lvl="1"/>
            <a:r>
              <a:rPr lang="pt-BR" dirty="0"/>
              <a:t>Projetos de pesquisas;</a:t>
            </a:r>
          </a:p>
          <a:p>
            <a:pPr lvl="1"/>
            <a:r>
              <a:rPr lang="pt-BR" dirty="0"/>
              <a:t>Promoção das atividades de informática</a:t>
            </a:r>
          </a:p>
          <a:p>
            <a:pPr marL="457200" lvl="1" indent="0">
              <a:buNone/>
            </a:pPr>
            <a:endParaRPr lang="pt-BR" dirty="0"/>
          </a:p>
          <a:p>
            <a:r>
              <a:rPr lang="pt-BR" dirty="0" err="1"/>
              <a:t>React</a:t>
            </a:r>
            <a:r>
              <a:rPr lang="pt-BR" dirty="0"/>
              <a:t> e </a:t>
            </a:r>
            <a:r>
              <a:rPr lang="pt-BR" dirty="0" err="1"/>
              <a:t>React</a:t>
            </a:r>
            <a:r>
              <a:rPr lang="pt-BR" dirty="0"/>
              <a:t> </a:t>
            </a:r>
            <a:r>
              <a:rPr lang="pt-BR" dirty="0" err="1"/>
              <a:t>Native</a:t>
            </a:r>
            <a:r>
              <a:rPr lang="pt-BR" dirty="0"/>
              <a:t>;</a:t>
            </a:r>
          </a:p>
          <a:p>
            <a:endParaRPr lang="pt-BR" dirty="0"/>
          </a:p>
          <a:p>
            <a:pPr marL="457200" lvl="1" indent="0">
              <a:buNone/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323435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FF0000"/>
                </a:solidFill>
              </a:rPr>
              <a:t>Elementos pré-textuais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t-BR" dirty="0"/>
              <a:t>b) Apresentar os seguintes elementos;</a:t>
            </a:r>
          </a:p>
          <a:p>
            <a:pPr marL="0" indent="0" algn="just">
              <a:buNone/>
            </a:pPr>
            <a:r>
              <a:rPr lang="pt-BR" dirty="0"/>
              <a:t>-autoria </a:t>
            </a:r>
            <a:r>
              <a:rPr lang="pt-BR" dirty="0">
                <a:solidFill>
                  <a:srgbClr val="FF0000"/>
                </a:solidFill>
              </a:rPr>
              <a:t>(centralizado, Arial 12 e espaçamento simples)</a:t>
            </a:r>
            <a:r>
              <a:rPr lang="pt-BR" dirty="0"/>
              <a:t>;</a:t>
            </a:r>
          </a:p>
          <a:p>
            <a:pPr marL="0" indent="0" algn="just">
              <a:buNone/>
            </a:pPr>
            <a:r>
              <a:rPr lang="pt-BR" dirty="0"/>
              <a:t>-título </a:t>
            </a:r>
            <a:r>
              <a:rPr lang="pt-BR" dirty="0">
                <a:solidFill>
                  <a:srgbClr val="FF0000"/>
                </a:solidFill>
              </a:rPr>
              <a:t>(centralizado, Arial 12 e espaçamento simples)</a:t>
            </a:r>
            <a:r>
              <a:rPr lang="pt-BR" dirty="0"/>
              <a:t>;</a:t>
            </a:r>
          </a:p>
          <a:p>
            <a:pPr marL="0" indent="0" algn="just">
              <a:buNone/>
            </a:pPr>
            <a:r>
              <a:rPr lang="pt-BR" dirty="0"/>
              <a:t>-subtítulo, se houver </a:t>
            </a:r>
            <a:r>
              <a:rPr lang="pt-BR" dirty="0">
                <a:solidFill>
                  <a:srgbClr val="FF0000"/>
                </a:solidFill>
              </a:rPr>
              <a:t>(centralizado, Arial 12 e espaçamento simples)</a:t>
            </a:r>
            <a:r>
              <a:rPr lang="pt-BR" dirty="0"/>
              <a:t>;</a:t>
            </a:r>
          </a:p>
          <a:p>
            <a:pPr marL="0" indent="0" algn="just">
              <a:buNone/>
            </a:pPr>
            <a:r>
              <a:rPr lang="pt-BR" dirty="0"/>
              <a:t>-número de volumes, caso haja mais de um </a:t>
            </a:r>
            <a:r>
              <a:rPr lang="pt-BR" dirty="0">
                <a:solidFill>
                  <a:srgbClr val="FF0000"/>
                </a:solidFill>
              </a:rPr>
              <a:t>(centralizado, Arial 12)</a:t>
            </a:r>
            <a:r>
              <a:rPr lang="pt-BR" dirty="0"/>
              <a:t>;</a:t>
            </a:r>
          </a:p>
          <a:p>
            <a:pPr marL="0" indent="0" algn="just">
              <a:buNone/>
            </a:pPr>
            <a:r>
              <a:rPr lang="pt-BR" dirty="0"/>
              <a:t>-natureza (tese, dissertação, TCC e projeto de pesquisa), objetivo (grau pretendido), nome da instituição e área de concentração </a:t>
            </a:r>
            <a:r>
              <a:rPr lang="pt-BR" dirty="0">
                <a:solidFill>
                  <a:srgbClr val="FF0000"/>
                </a:solidFill>
              </a:rPr>
              <a:t>(Margem direita, Arial 12 e espaçamento simples)</a:t>
            </a:r>
            <a:r>
              <a:rPr lang="pt-BR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7551615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FF0000"/>
                </a:solidFill>
              </a:rPr>
              <a:t>Elementos pré-textuais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/>
              <a:t>-nome do orientador </a:t>
            </a:r>
            <a:r>
              <a:rPr lang="pt-BR" dirty="0">
                <a:solidFill>
                  <a:srgbClr val="FF0000"/>
                </a:solidFill>
              </a:rPr>
              <a:t>(Margem direita, Arial 12 e espaçamento simples)</a:t>
            </a:r>
            <a:r>
              <a:rPr lang="pt-BR" dirty="0"/>
              <a:t>;</a:t>
            </a:r>
          </a:p>
          <a:p>
            <a:pPr marL="0" indent="0" algn="just">
              <a:buNone/>
            </a:pPr>
            <a:r>
              <a:rPr lang="pt-BR" dirty="0"/>
              <a:t>-</a:t>
            </a:r>
            <a:r>
              <a:rPr lang="pt-BR" dirty="0" err="1"/>
              <a:t>co-orientador</a:t>
            </a:r>
            <a:r>
              <a:rPr lang="pt-BR" dirty="0"/>
              <a:t>, quando for o caso </a:t>
            </a:r>
            <a:r>
              <a:rPr lang="pt-BR" dirty="0">
                <a:solidFill>
                  <a:srgbClr val="FF0000"/>
                </a:solidFill>
              </a:rPr>
              <a:t>(Margem direita, Arial 12 e espaçamento simples)</a:t>
            </a:r>
            <a:r>
              <a:rPr lang="pt-BR" dirty="0"/>
              <a:t>;</a:t>
            </a:r>
          </a:p>
          <a:p>
            <a:pPr marL="0" indent="0" algn="just">
              <a:buNone/>
            </a:pPr>
            <a:r>
              <a:rPr lang="pt-BR" dirty="0"/>
              <a:t>-local (cidade) </a:t>
            </a:r>
            <a:r>
              <a:rPr lang="pt-BR" dirty="0">
                <a:solidFill>
                  <a:srgbClr val="FF0000"/>
                </a:solidFill>
              </a:rPr>
              <a:t>(centralizado, Arial 12 e espaçamento simples)</a:t>
            </a:r>
            <a:r>
              <a:rPr lang="pt-BR" dirty="0"/>
              <a:t>;</a:t>
            </a:r>
          </a:p>
          <a:p>
            <a:pPr marL="0" indent="0" algn="just">
              <a:buNone/>
            </a:pPr>
            <a:r>
              <a:rPr lang="pt-BR" dirty="0"/>
              <a:t>-ano da entrega </a:t>
            </a:r>
            <a:r>
              <a:rPr lang="pt-BR" dirty="0">
                <a:solidFill>
                  <a:srgbClr val="FF0000"/>
                </a:solidFill>
              </a:rPr>
              <a:t>(centralizado, Arial 12 e espaçamento simples)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5161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888" y="88900"/>
            <a:ext cx="4338637" cy="668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5161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FF0000"/>
                </a:solidFill>
              </a:rPr>
              <a:t>Elementos pré-textuais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FICHA CATALOGRÁFICA </a:t>
            </a:r>
            <a:r>
              <a:rPr lang="pt-BR" dirty="0">
                <a:solidFill>
                  <a:srgbClr val="FF0000"/>
                </a:solidFill>
              </a:rPr>
              <a:t>(feita pela instituição)</a:t>
            </a:r>
          </a:p>
        </p:txBody>
      </p:sp>
    </p:spTree>
    <p:extLst>
      <p:ext uri="{BB962C8B-B14F-4D97-AF65-F5344CB8AC3E}">
        <p14:creationId xmlns:p14="http://schemas.microsoft.com/office/powerpoint/2010/main" val="1755161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938" y="15875"/>
            <a:ext cx="4302125" cy="682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1952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FF0000"/>
                </a:solidFill>
              </a:rPr>
              <a:t>Elementos pré-textuais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ERRATA</a:t>
            </a:r>
          </a:p>
          <a:p>
            <a:pPr marL="0" indent="0" algn="just">
              <a:buNone/>
            </a:pPr>
            <a:r>
              <a:rPr lang="pt-BR" dirty="0"/>
              <a:t>     Não usada no projeto de pesquisa e opcional no trabalho acadêmico.</a:t>
            </a:r>
          </a:p>
          <a:p>
            <a:pPr marL="0" indent="0" algn="just">
              <a:buNone/>
            </a:pPr>
            <a:r>
              <a:rPr lang="pt-BR" dirty="0"/>
              <a:t>     Elemento opcional. Deve ser inserida logo após a folha de rosto, constituída pela referência do trabalho e pelo texto da errata. Apresentada em papel avulso ou encartado, acrescida ao trabalho depois de impresso.</a:t>
            </a:r>
          </a:p>
        </p:txBody>
      </p:sp>
    </p:spTree>
    <p:extLst>
      <p:ext uri="{BB962C8B-B14F-4D97-AF65-F5344CB8AC3E}">
        <p14:creationId xmlns:p14="http://schemas.microsoft.com/office/powerpoint/2010/main" val="17551615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094346"/>
            <a:ext cx="8880476" cy="2270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54203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FF0000"/>
                </a:solidFill>
              </a:rPr>
              <a:t>Elementos pré-textuais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/>
              <a:t>FOLHA DE APROVAÇÃO</a:t>
            </a:r>
          </a:p>
          <a:p>
            <a:pPr marL="0" indent="0" algn="just">
              <a:buNone/>
            </a:pPr>
            <a:r>
              <a:rPr lang="pt-BR" dirty="0"/>
              <a:t>Apresentar os seguintes elementos;</a:t>
            </a:r>
          </a:p>
          <a:p>
            <a:pPr marL="0" indent="0" algn="just">
              <a:buNone/>
            </a:pPr>
            <a:r>
              <a:rPr lang="pt-BR" dirty="0"/>
              <a:t>-autoria </a:t>
            </a:r>
            <a:r>
              <a:rPr lang="pt-BR" dirty="0">
                <a:solidFill>
                  <a:srgbClr val="FF0000"/>
                </a:solidFill>
              </a:rPr>
              <a:t>(centralizado, Arial 12 e espaçamento simples)</a:t>
            </a:r>
            <a:r>
              <a:rPr lang="pt-BR" dirty="0"/>
              <a:t>;</a:t>
            </a:r>
          </a:p>
          <a:p>
            <a:pPr marL="0" indent="0" algn="just">
              <a:buNone/>
            </a:pPr>
            <a:r>
              <a:rPr lang="pt-BR" dirty="0"/>
              <a:t>-título </a:t>
            </a:r>
            <a:r>
              <a:rPr lang="pt-BR" dirty="0">
                <a:solidFill>
                  <a:srgbClr val="FF0000"/>
                </a:solidFill>
              </a:rPr>
              <a:t>(centralizado, Arial 12 e espaçamento simples)</a:t>
            </a:r>
            <a:r>
              <a:rPr lang="pt-BR" dirty="0"/>
              <a:t>;</a:t>
            </a:r>
          </a:p>
          <a:p>
            <a:pPr marL="0" indent="0" algn="just">
              <a:buNone/>
            </a:pPr>
            <a:r>
              <a:rPr lang="pt-BR" dirty="0"/>
              <a:t>-subtítulo, se houver </a:t>
            </a:r>
            <a:r>
              <a:rPr lang="pt-BR" dirty="0">
                <a:solidFill>
                  <a:srgbClr val="FF0000"/>
                </a:solidFill>
              </a:rPr>
              <a:t>(centralizado, Arial 12 e espaçamento simples)</a:t>
            </a:r>
            <a:r>
              <a:rPr lang="pt-BR" dirty="0"/>
              <a:t>;</a:t>
            </a:r>
          </a:p>
          <a:p>
            <a:pPr marL="0" indent="0" algn="just">
              <a:buNone/>
            </a:pPr>
            <a:r>
              <a:rPr lang="pt-BR" dirty="0"/>
              <a:t>-natureza (tese, dissertação e TCC), objetivo (grau pretendido), nome da instituição e área de concentração </a:t>
            </a:r>
            <a:r>
              <a:rPr lang="pt-BR" dirty="0">
                <a:solidFill>
                  <a:srgbClr val="FF0000"/>
                </a:solidFill>
              </a:rPr>
              <a:t>(Margem direita, Arial 12 e espaçamento simples)</a:t>
            </a:r>
            <a:r>
              <a:rPr lang="pt-BR" dirty="0"/>
              <a:t>;</a:t>
            </a:r>
          </a:p>
          <a:p>
            <a:pPr marL="0" indent="0" algn="just">
              <a:buNone/>
            </a:pPr>
            <a:r>
              <a:rPr lang="pt-BR" dirty="0"/>
              <a:t>-data de aprovação </a:t>
            </a:r>
            <a:r>
              <a:rPr lang="pt-BR" dirty="0">
                <a:solidFill>
                  <a:srgbClr val="FF0000"/>
                </a:solidFill>
              </a:rPr>
              <a:t>(Margem esquerda, Arial 12 e dois espaços simples);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551615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FF0000"/>
                </a:solidFill>
              </a:rPr>
              <a:t>Elementos pré-textuais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/>
              <a:t>-assinatura, nome, titulação e instituições a que pertencem os membros componentes da banca examinadora (Margem esquerda, Arial 12 e espaçamento simples). </a:t>
            </a:r>
          </a:p>
        </p:txBody>
      </p:sp>
    </p:spTree>
    <p:extLst>
      <p:ext uri="{BB962C8B-B14F-4D97-AF65-F5344CB8AC3E}">
        <p14:creationId xmlns:p14="http://schemas.microsoft.com/office/powerpoint/2010/main" val="17551615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938" y="125413"/>
            <a:ext cx="4302125" cy="660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2688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m 50">
            <a:extLst>
              <a:ext uri="{FF2B5EF4-FFF2-40B4-BE49-F238E27FC236}">
                <a16:creationId xmlns:a16="http://schemas.microsoft.com/office/drawing/2014/main" id="{56DD3322-E4D9-4E26-98D3-1F946A496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46" y="2168469"/>
            <a:ext cx="7056784" cy="3891860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4206788" y="155136"/>
            <a:ext cx="1738536" cy="1143000"/>
          </a:xfrm>
        </p:spPr>
        <p:txBody>
          <a:bodyPr/>
          <a:lstStyle/>
          <a:p>
            <a:r>
              <a:rPr lang="pt-BR" dirty="0"/>
              <a:t>REACT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5A257F58-90CF-4CE1-B236-22A7010CE6F9}"/>
              </a:ext>
            </a:extLst>
          </p:cNvPr>
          <p:cNvSpPr txBox="1"/>
          <p:nvPr/>
        </p:nvSpPr>
        <p:spPr>
          <a:xfrm>
            <a:off x="4206788" y="340744"/>
            <a:ext cx="37128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/>
              <a:t>- </a:t>
            </a:r>
            <a:r>
              <a:rPr lang="pt-BR" sz="4400" dirty="0">
                <a:latin typeface="+mj-lt"/>
              </a:rPr>
              <a:t>TRADICIONAL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2370D9D6-4E05-43AA-B2E3-A4CFAE26C4DC}"/>
              </a:ext>
            </a:extLst>
          </p:cNvPr>
          <p:cNvSpPr txBox="1"/>
          <p:nvPr/>
        </p:nvSpPr>
        <p:spPr>
          <a:xfrm>
            <a:off x="4206788" y="333302"/>
            <a:ext cx="13228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/>
              <a:t>- </a:t>
            </a:r>
            <a:r>
              <a:rPr lang="pt-BR" sz="4400" dirty="0">
                <a:latin typeface="+mj-lt"/>
              </a:rPr>
              <a:t>SPA</a:t>
            </a:r>
          </a:p>
        </p:txBody>
      </p:sp>
      <p:pic>
        <p:nvPicPr>
          <p:cNvPr id="49" name="Espaço Reservado para Conteúdo 48">
            <a:extLst>
              <a:ext uri="{FF2B5EF4-FFF2-40B4-BE49-F238E27FC236}">
                <a16:creationId xmlns:a16="http://schemas.microsoft.com/office/drawing/2014/main" id="{0FE9281C-E180-460B-9D33-2F6316A6926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907" y="2132856"/>
            <a:ext cx="5616624" cy="3915326"/>
          </a:xfrm>
        </p:spPr>
      </p:pic>
      <p:sp>
        <p:nvSpPr>
          <p:cNvPr id="53" name="CaixaDeTexto 52">
            <a:extLst>
              <a:ext uri="{FF2B5EF4-FFF2-40B4-BE49-F238E27FC236}">
                <a16:creationId xmlns:a16="http://schemas.microsoft.com/office/drawing/2014/main" id="{97AF36BE-8E75-4D6B-B5D4-870357D71A2A}"/>
              </a:ext>
            </a:extLst>
          </p:cNvPr>
          <p:cNvSpPr txBox="1"/>
          <p:nvPr/>
        </p:nvSpPr>
        <p:spPr>
          <a:xfrm>
            <a:off x="7676530" y="2508129"/>
            <a:ext cx="8515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*HTML</a:t>
            </a:r>
          </a:p>
          <a:p>
            <a:r>
              <a:rPr lang="pt-BR" dirty="0"/>
              <a:t>*CSS</a:t>
            </a:r>
          </a:p>
          <a:p>
            <a:r>
              <a:rPr lang="pt-BR" dirty="0"/>
              <a:t>*JS</a:t>
            </a:r>
          </a:p>
        </p:txBody>
      </p:sp>
    </p:spTree>
    <p:extLst>
      <p:ext uri="{BB962C8B-B14F-4D97-AF65-F5344CB8AC3E}">
        <p14:creationId xmlns:p14="http://schemas.microsoft.com/office/powerpoint/2010/main" val="18140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4.07407E-6 L -0.1901 0.00555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33" grpId="0" build="allAtOnce"/>
      <p:bldP spid="33" grpId="1" build="allAtOnce"/>
      <p:bldP spid="36" grpId="0" build="allAtOnce"/>
      <p:bldP spid="36" grpId="1" build="allAtOnce"/>
      <p:bldP spid="53" grpId="0"/>
      <p:bldP spid="53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FF0000"/>
                </a:solidFill>
              </a:rPr>
              <a:t>Elementos pré-textuais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DEDICATÓRIA</a:t>
            </a:r>
          </a:p>
          <a:p>
            <a:pPr marL="0" indent="0" algn="just">
              <a:buNone/>
            </a:pPr>
            <a:r>
              <a:rPr lang="pt-BR" dirty="0"/>
              <a:t>Não usada no projeto de pesquisa e opcional no trabalho acadêmico.</a:t>
            </a:r>
          </a:p>
          <a:p>
            <a:pPr marL="514350" indent="-514350" algn="just">
              <a:buAutoNum type="alphaLcParenR"/>
            </a:pPr>
            <a:r>
              <a:rPr lang="pt-BR" dirty="0"/>
              <a:t>Ser a homenagem ou dedicatória do trabalho a alguém.</a:t>
            </a:r>
          </a:p>
          <a:p>
            <a:pPr marL="514350" indent="-514350" algn="just">
              <a:buAutoNum type="alphaLcParenR"/>
            </a:pPr>
            <a:r>
              <a:rPr lang="pt-BR" dirty="0"/>
              <a:t>Suas características:</a:t>
            </a:r>
          </a:p>
          <a:p>
            <a:pPr marL="0" indent="0" algn="just">
              <a:buNone/>
            </a:pPr>
            <a:r>
              <a:rPr lang="pt-BR" dirty="0"/>
              <a:t>-distribuição do texto a critério do autor;</a:t>
            </a:r>
          </a:p>
          <a:p>
            <a:pPr marL="0" indent="0" algn="just">
              <a:buNone/>
            </a:pPr>
            <a:r>
              <a:rPr lang="pt-BR" dirty="0"/>
              <a:t>-espaçamento 1,5 cm e Arial 12.</a:t>
            </a:r>
          </a:p>
          <a:p>
            <a:pPr marL="514350" indent="-514350" algn="just">
              <a:buAutoNum type="alphaLcParenR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26881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913" y="69850"/>
            <a:ext cx="4448175" cy="671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26881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FF0000"/>
                </a:solidFill>
              </a:rPr>
              <a:t>Elementos pré-textuais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AGRADECIMENTOS</a:t>
            </a:r>
          </a:p>
          <a:p>
            <a:pPr marL="0" indent="0">
              <a:buNone/>
            </a:pPr>
            <a:r>
              <a:rPr lang="pt-BR" dirty="0"/>
              <a:t>Não usada no projeto de pesquisa e opcional no trabalho acadêmico.</a:t>
            </a:r>
          </a:p>
          <a:p>
            <a:pPr marL="514350" indent="-514350" algn="just">
              <a:buAutoNum type="alphaLcParenR"/>
            </a:pPr>
            <a:r>
              <a:rPr lang="pt-BR" dirty="0"/>
              <a:t>É o reconhecimento do autor àqueles que contribuíram de forma significativa ao desenvolvimento do trabalho.</a:t>
            </a:r>
          </a:p>
          <a:p>
            <a:pPr marL="514350" indent="-514350" algn="just">
              <a:buAutoNum type="alphaLcParenR"/>
            </a:pPr>
            <a:r>
              <a:rPr lang="pt-BR" dirty="0"/>
              <a:t>Suas características:</a:t>
            </a:r>
          </a:p>
          <a:p>
            <a:pPr marL="0" indent="0" algn="just">
              <a:buNone/>
            </a:pPr>
            <a:r>
              <a:rPr lang="pt-BR" dirty="0"/>
              <a:t>-apresenta o termo </a:t>
            </a:r>
            <a:r>
              <a:rPr lang="pt-BR" b="1" dirty="0"/>
              <a:t>agradecimento(s)</a:t>
            </a:r>
            <a:r>
              <a:rPr lang="pt-BR" dirty="0"/>
              <a:t> </a:t>
            </a:r>
            <a:r>
              <a:rPr lang="pt-BR" dirty="0">
                <a:solidFill>
                  <a:srgbClr val="FF0000"/>
                </a:solidFill>
              </a:rPr>
              <a:t>(centralizado, Arial 12, maiúsculas e negrito)</a:t>
            </a:r>
            <a:r>
              <a:rPr lang="pt-BR" dirty="0"/>
              <a:t>;</a:t>
            </a:r>
          </a:p>
          <a:p>
            <a:pPr marL="514350" indent="-514350" algn="just">
              <a:buAutoNum type="alphaLcParenR"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26881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FF0000"/>
                </a:solidFill>
              </a:rPr>
              <a:t>Elementos pré-textuais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/>
              <a:t>-distribuição do texto a critério do autor;</a:t>
            </a:r>
          </a:p>
          <a:p>
            <a:pPr marL="0" indent="0" algn="just">
              <a:buNone/>
            </a:pPr>
            <a:r>
              <a:rPr lang="pt-BR" dirty="0"/>
              <a:t>-espaçamento 1,5 cm e Arial 12.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26881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888" y="42863"/>
            <a:ext cx="4338637" cy="677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26881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FF0000"/>
                </a:solidFill>
              </a:rPr>
              <a:t>Elementos pré-textuais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EPÍGRAFE</a:t>
            </a:r>
          </a:p>
          <a:p>
            <a:pPr marL="0" indent="0">
              <a:buNone/>
            </a:pPr>
            <a:r>
              <a:rPr lang="pt-BR" dirty="0"/>
              <a:t>Não usada no projeto de pesquisa e opcional no trabalho acadêmico.</a:t>
            </a:r>
          </a:p>
          <a:p>
            <a:pPr marL="0" indent="0" algn="just">
              <a:buNone/>
            </a:pPr>
            <a:r>
              <a:rPr lang="pt-BR" dirty="0"/>
              <a:t>a) Ser utilizado pelo autor para apresentar citação própria ou de outro autor que tenha relação com a matéria em questão;</a:t>
            </a:r>
          </a:p>
          <a:p>
            <a:pPr marL="0" indent="0" algn="just">
              <a:buNone/>
            </a:pPr>
            <a:r>
              <a:rPr lang="pt-BR" dirty="0"/>
              <a:t>b) Suas características:</a:t>
            </a:r>
          </a:p>
          <a:p>
            <a:pPr marL="0" indent="0" algn="just">
              <a:buNone/>
            </a:pPr>
            <a:r>
              <a:rPr lang="pt-BR" dirty="0"/>
              <a:t>-distribuição do texto a critério do autor;</a:t>
            </a:r>
          </a:p>
          <a:p>
            <a:pPr marL="0" indent="0" algn="just">
              <a:buNone/>
            </a:pPr>
            <a:r>
              <a:rPr lang="pt-BR" dirty="0"/>
              <a:t>-espaçamento simples e Arial 12.</a:t>
            </a:r>
          </a:p>
          <a:p>
            <a:pPr marL="0" indent="0" algn="just">
              <a:buNone/>
            </a:pPr>
            <a:r>
              <a:rPr lang="pt-BR" dirty="0"/>
              <a:t>-dois espaços simples entre o texto e a autoria.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26881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25" y="79375"/>
            <a:ext cx="4248150" cy="669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51319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6350"/>
            <a:ext cx="4321175" cy="684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26881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FF0000"/>
                </a:solidFill>
              </a:rPr>
              <a:t>Elementos pré-textuais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SUMÁRIO</a:t>
            </a:r>
          </a:p>
          <a:p>
            <a:pPr marL="0" indent="0" algn="just">
              <a:buNone/>
            </a:pPr>
            <a:r>
              <a:rPr lang="pt-BR" dirty="0"/>
              <a:t>Tem a finalidade de indicar a enumeração das divisões ou das seções e outras partes do projeto de pesquisa e do trabalho acadêmico, na mesma ordem e grafia de apresentação das respectivas páginas. </a:t>
            </a:r>
            <a:r>
              <a:rPr lang="pt-BR" dirty="0">
                <a:solidFill>
                  <a:srgbClr val="FF0000"/>
                </a:solidFill>
              </a:rPr>
              <a:t>E deve ser o último elemento </a:t>
            </a:r>
            <a:r>
              <a:rPr lang="pt-BR" dirty="0" err="1">
                <a:solidFill>
                  <a:srgbClr val="FF0000"/>
                </a:solidFill>
              </a:rPr>
              <a:t>pré</a:t>
            </a:r>
            <a:r>
              <a:rPr lang="pt-BR" dirty="0">
                <a:solidFill>
                  <a:srgbClr val="FF0000"/>
                </a:solidFill>
              </a:rPr>
              <a:t>-textual</a:t>
            </a:r>
            <a:r>
              <a:rPr lang="pt-BR" dirty="0"/>
              <a:t>.</a:t>
            </a:r>
          </a:p>
          <a:p>
            <a:pPr marL="514350" indent="-514350" algn="just">
              <a:buAutoNum type="alphaLcParenR"/>
            </a:pPr>
            <a:r>
              <a:rPr lang="pt-BR" dirty="0"/>
              <a:t>Suas principais características:</a:t>
            </a:r>
          </a:p>
          <a:p>
            <a:pPr marL="0" indent="0" algn="just">
              <a:buNone/>
            </a:pPr>
            <a:r>
              <a:rPr lang="pt-BR" dirty="0"/>
              <a:t>-apresentar o indicativo numérico das seções seguido do título correspondente e separado por um espaço de caractere;</a:t>
            </a:r>
          </a:p>
        </p:txBody>
      </p:sp>
    </p:spTree>
    <p:extLst>
      <p:ext uri="{BB962C8B-B14F-4D97-AF65-F5344CB8AC3E}">
        <p14:creationId xmlns:p14="http://schemas.microsoft.com/office/powerpoint/2010/main" val="21726881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FF0000"/>
                </a:solidFill>
              </a:rPr>
              <a:t>Elementos pré-textuais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pt-BR" dirty="0"/>
              <a:t>-apresentar os títulos de seções sem indicativo numérico, como Referencias, Apêndice etc.</a:t>
            </a:r>
          </a:p>
          <a:p>
            <a:pPr marL="0" indent="0" algn="just">
              <a:buNone/>
            </a:pPr>
            <a:r>
              <a:rPr lang="pt-BR" dirty="0"/>
              <a:t>-apresentar o termo </a:t>
            </a:r>
            <a:r>
              <a:rPr lang="pt-BR" b="1" dirty="0"/>
              <a:t>sumário </a:t>
            </a:r>
            <a:r>
              <a:rPr lang="pt-BR" dirty="0">
                <a:solidFill>
                  <a:srgbClr val="FF0000"/>
                </a:solidFill>
              </a:rPr>
              <a:t>(centralizado, Arial 12, maiúsculas e negrito)</a:t>
            </a:r>
            <a:r>
              <a:rPr lang="pt-BR" dirty="0"/>
              <a:t>;</a:t>
            </a:r>
          </a:p>
          <a:p>
            <a:pPr marL="0" indent="0" algn="just">
              <a:buNone/>
            </a:pPr>
            <a:r>
              <a:rPr lang="pt-BR" dirty="0"/>
              <a:t>-seções primárias com letras maiúsculas, alinhadas à esquerda e negrito;</a:t>
            </a:r>
          </a:p>
          <a:p>
            <a:pPr marL="0" indent="0" algn="just">
              <a:buNone/>
            </a:pPr>
            <a:r>
              <a:rPr lang="pt-BR" dirty="0"/>
              <a:t>-apresentar ou não linhas pontilhadas entre os títulos dos itens e os correspondentes números de páginas.</a:t>
            </a:r>
          </a:p>
          <a:p>
            <a:pPr marL="0" indent="0" algn="just">
              <a:buNone/>
            </a:pP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172688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0C0C04-AA10-40C9-AF7E-9DE0E5A07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35AC6C-BA0F-4888-A285-5369CBAB08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97BD367-860F-4A7E-8858-B3E71C9F6F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14676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FF0000"/>
                </a:solidFill>
              </a:rPr>
              <a:t>Elementos </a:t>
            </a:r>
            <a:r>
              <a:rPr lang="pt-BR" dirty="0" err="1">
                <a:solidFill>
                  <a:srgbClr val="FF0000"/>
                </a:solidFill>
              </a:rPr>
              <a:t>pré</a:t>
            </a:r>
            <a:r>
              <a:rPr lang="pt-BR" dirty="0">
                <a:solidFill>
                  <a:srgbClr val="FF0000"/>
                </a:solidFill>
              </a:rPr>
              <a:t>-textuais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dirty="0"/>
              <a:t>b) Espaçamento do texto :</a:t>
            </a:r>
          </a:p>
          <a:p>
            <a:pPr marL="0" indent="0">
              <a:buNone/>
            </a:pPr>
            <a:r>
              <a:rPr lang="pt-BR" dirty="0"/>
              <a:t>-espaço simples nas entrelinhas de uma mesma seção ou subseção;</a:t>
            </a:r>
          </a:p>
          <a:p>
            <a:pPr marL="0" indent="0" algn="just">
              <a:buNone/>
            </a:pPr>
            <a:r>
              <a:rPr lang="pt-BR" dirty="0"/>
              <a:t>-entre os títulos dos elementos </a:t>
            </a:r>
            <a:r>
              <a:rPr lang="pt-BR" dirty="0" err="1"/>
              <a:t>pré</a:t>
            </a:r>
            <a:r>
              <a:rPr lang="pt-BR" dirty="0"/>
              <a:t>-textuais e as seções primárias – um espaço simples em branco;</a:t>
            </a:r>
          </a:p>
          <a:p>
            <a:pPr marL="0" indent="0" algn="just">
              <a:buNone/>
            </a:pPr>
            <a:r>
              <a:rPr lang="pt-BR" dirty="0"/>
              <a:t>c) Fonte:</a:t>
            </a:r>
          </a:p>
          <a:p>
            <a:pPr marL="0" indent="0" algn="just">
              <a:buNone/>
            </a:pPr>
            <a:r>
              <a:rPr lang="pt-BR" dirty="0"/>
              <a:t>-Arial 12 para o texto. </a:t>
            </a:r>
          </a:p>
          <a:p>
            <a:pPr marL="0" indent="0" algn="just">
              <a:buNone/>
            </a:pPr>
            <a:r>
              <a:rPr lang="pt-BR" dirty="0"/>
              <a:t>d) Os elementos </a:t>
            </a:r>
            <a:r>
              <a:rPr lang="pt-BR" dirty="0" err="1"/>
              <a:t>pré</a:t>
            </a:r>
            <a:r>
              <a:rPr lang="pt-BR" dirty="0"/>
              <a:t>-textuais </a:t>
            </a:r>
            <a:r>
              <a:rPr lang="pt-BR" dirty="0">
                <a:solidFill>
                  <a:srgbClr val="FF0000"/>
                </a:solidFill>
              </a:rPr>
              <a:t>não</a:t>
            </a:r>
            <a:r>
              <a:rPr lang="pt-BR" dirty="0"/>
              <a:t> podem constar no sumário.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877498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38" y="260648"/>
            <a:ext cx="7639186" cy="6381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26881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FF0000"/>
                </a:solidFill>
              </a:rPr>
              <a:t>Elementos pré-textuais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RESUMO NO IDIOMA DO TEXTO</a:t>
            </a:r>
          </a:p>
          <a:p>
            <a:pPr marL="0" indent="0" algn="just">
              <a:buNone/>
            </a:pPr>
            <a:r>
              <a:rPr lang="pt-BR" dirty="0"/>
              <a:t>Tem a finalidade de sintetizar o conteúdo do trabalho acadêmico.</a:t>
            </a:r>
          </a:p>
          <a:p>
            <a:pPr marL="514350" indent="-514350" algn="just">
              <a:buAutoNum type="alphaLcParenR"/>
            </a:pPr>
            <a:r>
              <a:rPr lang="pt-BR" dirty="0"/>
              <a:t>Como elaborá-lo:</a:t>
            </a:r>
          </a:p>
          <a:p>
            <a:pPr marL="0" indent="0" algn="just">
              <a:buNone/>
            </a:pPr>
            <a:r>
              <a:rPr lang="pt-BR" dirty="0"/>
              <a:t>-utilize frases concisas e afirmativas para ressaltar o </a:t>
            </a:r>
            <a:r>
              <a:rPr lang="pt-BR" dirty="0">
                <a:solidFill>
                  <a:srgbClr val="FF0000"/>
                </a:solidFill>
              </a:rPr>
              <a:t>objetivo</a:t>
            </a:r>
            <a:r>
              <a:rPr lang="pt-BR" dirty="0"/>
              <a:t>, o </a:t>
            </a:r>
            <a:r>
              <a:rPr lang="pt-BR" dirty="0">
                <a:solidFill>
                  <a:srgbClr val="FF0000"/>
                </a:solidFill>
              </a:rPr>
              <a:t>método</a:t>
            </a:r>
            <a:r>
              <a:rPr lang="pt-BR" dirty="0"/>
              <a:t>, os </a:t>
            </a:r>
            <a:r>
              <a:rPr lang="pt-BR" dirty="0">
                <a:solidFill>
                  <a:srgbClr val="FF0000"/>
                </a:solidFill>
              </a:rPr>
              <a:t>resultados</a:t>
            </a:r>
            <a:r>
              <a:rPr lang="pt-BR" dirty="0"/>
              <a:t> e as </a:t>
            </a:r>
            <a:r>
              <a:rPr lang="pt-BR" dirty="0">
                <a:solidFill>
                  <a:srgbClr val="FF0000"/>
                </a:solidFill>
              </a:rPr>
              <a:t>conclusões</a:t>
            </a:r>
            <a:r>
              <a:rPr lang="pt-BR" dirty="0"/>
              <a:t> do trabalho;</a:t>
            </a:r>
          </a:p>
          <a:p>
            <a:pPr marL="0" indent="0" algn="just">
              <a:buNone/>
            </a:pPr>
            <a:r>
              <a:rPr lang="pt-BR" dirty="0"/>
              <a:t>-usar um único parágrafo, sem símbolos, fórmulas ou diagramas.</a:t>
            </a:r>
          </a:p>
        </p:txBody>
      </p:sp>
    </p:spTree>
    <p:extLst>
      <p:ext uri="{BB962C8B-B14F-4D97-AF65-F5344CB8AC3E}">
        <p14:creationId xmlns:p14="http://schemas.microsoft.com/office/powerpoint/2010/main" val="11983943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FF0000"/>
                </a:solidFill>
              </a:rPr>
              <a:t>Elementos pré-textuais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/>
              <a:t>-verbo na voz ativa, na terceira pessoa do singular;</a:t>
            </a:r>
          </a:p>
          <a:p>
            <a:pPr marL="0" indent="0" algn="just">
              <a:buNone/>
            </a:pPr>
            <a:r>
              <a:rPr lang="pt-BR" dirty="0"/>
              <a:t>-ter entre 150 a 500 palavras;</a:t>
            </a:r>
          </a:p>
          <a:p>
            <a:pPr marL="0" indent="0" algn="just">
              <a:buNone/>
            </a:pPr>
            <a:r>
              <a:rPr lang="pt-BR" dirty="0"/>
              <a:t>-apresentar o termo </a:t>
            </a:r>
            <a:r>
              <a:rPr lang="pt-BR" b="1" dirty="0"/>
              <a:t>resumo </a:t>
            </a:r>
            <a:r>
              <a:rPr lang="pt-BR" dirty="0">
                <a:solidFill>
                  <a:srgbClr val="FF0000"/>
                </a:solidFill>
              </a:rPr>
              <a:t>(centralizado, Arial 12, maiúsculas e negrito)</a:t>
            </a:r>
            <a:r>
              <a:rPr lang="pt-BR" dirty="0"/>
              <a:t>;</a:t>
            </a:r>
          </a:p>
          <a:p>
            <a:pPr marL="0" indent="0" algn="just">
              <a:buNone/>
            </a:pPr>
            <a:r>
              <a:rPr lang="pt-BR" dirty="0"/>
              <a:t>-apresentar </a:t>
            </a:r>
            <a:r>
              <a:rPr lang="pt-BR" dirty="0">
                <a:solidFill>
                  <a:srgbClr val="FF0000"/>
                </a:solidFill>
              </a:rPr>
              <a:t>palavras-chaves</a:t>
            </a:r>
            <a:r>
              <a:rPr lang="pt-BR" dirty="0"/>
              <a:t>. Estas representam o conteúdo do trabalho, e são separadas entre si e finalizadas por ponto.</a:t>
            </a:r>
          </a:p>
        </p:txBody>
      </p:sp>
    </p:spTree>
    <p:extLst>
      <p:ext uri="{BB962C8B-B14F-4D97-AF65-F5344CB8AC3E}">
        <p14:creationId xmlns:p14="http://schemas.microsoft.com/office/powerpoint/2010/main" val="11983943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FF0000"/>
                </a:solidFill>
              </a:rPr>
              <a:t>Elementos pré-textuais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b) formatá-lo:</a:t>
            </a:r>
          </a:p>
          <a:p>
            <a:pPr marL="0" indent="0">
              <a:buNone/>
            </a:pPr>
            <a:r>
              <a:rPr lang="pt-BR" dirty="0"/>
              <a:t>-texto com espaçamento 1,5 cm nas entrelinhas;</a:t>
            </a:r>
          </a:p>
          <a:p>
            <a:pPr marL="0" indent="0" algn="just">
              <a:buNone/>
            </a:pPr>
            <a:r>
              <a:rPr lang="pt-BR" dirty="0"/>
              <a:t>-três espaços de 1,5 cm entre o texto e as palavras-chave;</a:t>
            </a:r>
          </a:p>
          <a:p>
            <a:pPr marL="0" indent="0" algn="just">
              <a:buNone/>
            </a:pPr>
            <a:r>
              <a:rPr lang="pt-BR" dirty="0"/>
              <a:t>- palavras-chave com 1,5 cm nas entrelinhas.</a:t>
            </a:r>
          </a:p>
          <a:p>
            <a:pPr marL="0" indent="0" algn="just">
              <a:buNone/>
            </a:pPr>
            <a:r>
              <a:rPr lang="pt-BR" dirty="0"/>
              <a:t>-texto </a:t>
            </a:r>
            <a:r>
              <a:rPr lang="pt-BR"/>
              <a:t>e palavras-chave: </a:t>
            </a:r>
            <a:r>
              <a:rPr lang="pt-BR" dirty="0"/>
              <a:t>Arial 12.  </a:t>
            </a:r>
          </a:p>
        </p:txBody>
      </p:sp>
    </p:spTree>
    <p:extLst>
      <p:ext uri="{BB962C8B-B14F-4D97-AF65-F5344CB8AC3E}">
        <p14:creationId xmlns:p14="http://schemas.microsoft.com/office/powerpoint/2010/main" val="11983943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69850"/>
            <a:ext cx="4284663" cy="671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83943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FF0000"/>
                </a:solidFill>
              </a:rPr>
              <a:t>Elementos pré-textuais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pt-BR" dirty="0"/>
              <a:t>RESUMO EM IDIOMA ESTRANGEIRO</a:t>
            </a:r>
          </a:p>
          <a:p>
            <a:pPr marL="0" indent="0" algn="just">
              <a:buNone/>
            </a:pPr>
            <a:r>
              <a:rPr lang="pt-BR" dirty="0"/>
              <a:t>Tem a finalidade de divulgar internacionalmente o trabalho.</a:t>
            </a:r>
          </a:p>
          <a:p>
            <a:pPr marL="0" indent="0" algn="just">
              <a:buNone/>
            </a:pPr>
            <a:r>
              <a:rPr lang="pt-BR" dirty="0"/>
              <a:t>a) Apresenta as mesmas características do resumo em português (só está em outro idioma);</a:t>
            </a:r>
          </a:p>
          <a:p>
            <a:pPr marL="0" indent="0" algn="just">
              <a:buNone/>
            </a:pPr>
            <a:r>
              <a:rPr lang="pt-BR" dirty="0"/>
              <a:t>b) No lugar da palavra </a:t>
            </a:r>
            <a:r>
              <a:rPr lang="pt-BR" b="1" dirty="0"/>
              <a:t>RESUMO</a:t>
            </a:r>
            <a:r>
              <a:rPr lang="pt-BR" dirty="0"/>
              <a:t>, tem-se ou </a:t>
            </a:r>
            <a:r>
              <a:rPr lang="pt-BR" b="1" dirty="0"/>
              <a:t>ABSTRACT</a:t>
            </a:r>
            <a:r>
              <a:rPr lang="pt-BR" dirty="0"/>
              <a:t> (resumo em inglês, que é o mais usual), </a:t>
            </a:r>
            <a:r>
              <a:rPr lang="pt-BR" b="1" dirty="0"/>
              <a:t>RESUMEN</a:t>
            </a:r>
            <a:r>
              <a:rPr lang="pt-BR" dirty="0"/>
              <a:t> (resumo em espanhol) ou </a:t>
            </a:r>
            <a:r>
              <a:rPr lang="pt-BR" b="1" dirty="0"/>
              <a:t>RÉSUMÉ</a:t>
            </a:r>
            <a:r>
              <a:rPr lang="pt-BR" dirty="0"/>
              <a:t> (resumo em francês). </a:t>
            </a:r>
          </a:p>
        </p:txBody>
      </p:sp>
    </p:spTree>
    <p:extLst>
      <p:ext uri="{BB962C8B-B14F-4D97-AF65-F5344CB8AC3E}">
        <p14:creationId xmlns:p14="http://schemas.microsoft.com/office/powerpoint/2010/main" val="11983943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900" y="69850"/>
            <a:ext cx="4394200" cy="671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83943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FF0000"/>
                </a:solidFill>
              </a:rPr>
              <a:t>Elementos pré-textuais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LISTAS</a:t>
            </a:r>
          </a:p>
          <a:p>
            <a:pPr marL="0" indent="0">
              <a:buNone/>
            </a:pPr>
            <a:r>
              <a:rPr lang="pt-BR" dirty="0"/>
              <a:t>Podem ser de:</a:t>
            </a:r>
          </a:p>
          <a:p>
            <a:pPr marL="0" indent="0" algn="just">
              <a:buNone/>
            </a:pPr>
            <a:r>
              <a:rPr lang="pt-BR" dirty="0"/>
              <a:t>-Ilustrações e Tabela, que são utilizadas para identificação e localização. Seu uso é obrigatório quando constam no trabalho;</a:t>
            </a:r>
          </a:p>
          <a:p>
            <a:pPr marL="0" indent="0" algn="just">
              <a:buNone/>
            </a:pPr>
            <a:r>
              <a:rPr lang="pt-BR" dirty="0"/>
              <a:t>-Abreviaturas, Siglas e Símbolos, que são utilizadas para apresentação de significados. Seu uso é obrigatório quando constam no trabalho.</a:t>
            </a:r>
          </a:p>
        </p:txBody>
      </p:sp>
    </p:spTree>
    <p:extLst>
      <p:ext uri="{BB962C8B-B14F-4D97-AF65-F5344CB8AC3E}">
        <p14:creationId xmlns:p14="http://schemas.microsoft.com/office/powerpoint/2010/main" val="10379061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900" y="98425"/>
            <a:ext cx="4394200" cy="666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2901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18084"/>
            <a:ext cx="6889454" cy="6739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61913"/>
            <a:ext cx="4321175" cy="673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61129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3" y="42863"/>
            <a:ext cx="4484687" cy="677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75307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900" y="106363"/>
            <a:ext cx="4394200" cy="664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75307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52388"/>
            <a:ext cx="4265613" cy="675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75307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00" y="52388"/>
            <a:ext cx="4521200" cy="675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75307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425" y="125413"/>
            <a:ext cx="4375150" cy="660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75307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88900"/>
            <a:ext cx="4265613" cy="668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75307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888" y="125413"/>
            <a:ext cx="4338637" cy="660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75307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FF0000"/>
                </a:solidFill>
              </a:rPr>
              <a:t>Bibliografia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pt-BR" dirty="0"/>
              <a:t>ASSOCIAÇÃO BRASILEIRA DE NORMAS TÉCNICAS, Rio de Janeiro. </a:t>
            </a:r>
            <a:r>
              <a:rPr lang="pt-BR" b="1" dirty="0"/>
              <a:t>NBR 14724 – Informação e documentação – Trabalhos acadêmicos – Apresentação</a:t>
            </a:r>
            <a:r>
              <a:rPr lang="pt-BR" dirty="0"/>
              <a:t>. Rio de Janeiro, 2011a.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/>
              <a:t>_____. </a:t>
            </a:r>
            <a:r>
              <a:rPr lang="pt-BR" b="1" dirty="0"/>
              <a:t>NBR 15287 – Informação e documentação – Projeto de pesquisa – Apresentação</a:t>
            </a:r>
            <a:r>
              <a:rPr lang="pt-BR" dirty="0"/>
              <a:t>. Rio de Janeiro, 2011b.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/>
              <a:t>CONDURÚ, </a:t>
            </a:r>
            <a:r>
              <a:rPr lang="pt-BR" dirty="0" err="1"/>
              <a:t>Marise</a:t>
            </a:r>
            <a:r>
              <a:rPr lang="pt-BR" dirty="0"/>
              <a:t> Teles; PEREIRA, José Almir Rodrigues. </a:t>
            </a:r>
            <a:r>
              <a:rPr lang="pt-BR" b="1" dirty="0"/>
              <a:t>Elaboração de trabalhos acadêmicos</a:t>
            </a:r>
            <a:r>
              <a:rPr lang="pt-BR" dirty="0"/>
              <a:t>: normas critérios e procedimentos. 4. ed. ver. </a:t>
            </a:r>
            <a:r>
              <a:rPr lang="pt-BR" dirty="0" err="1"/>
              <a:t>ampl</a:t>
            </a:r>
            <a:r>
              <a:rPr lang="pt-BR" dirty="0"/>
              <a:t>. e atual.- Belém: UFPA, 2010. 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7417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Endereços de Referência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>
                <a:hlinkClick r:id="rId2"/>
              </a:rPr>
              <a:t>https://pingendo.com/templates.html</a:t>
            </a:r>
            <a:endParaRPr lang="pt-BR" dirty="0"/>
          </a:p>
          <a:p>
            <a:r>
              <a:rPr lang="pt-BR" dirty="0">
                <a:hlinkClick r:id="rId3"/>
              </a:rPr>
              <a:t>https://dribbble.com/shots/2041516-Smart-Admin-Dashboard?rel=ralphalmeida.com</a:t>
            </a:r>
            <a:endParaRPr lang="pt-BR" dirty="0"/>
          </a:p>
          <a:p>
            <a:r>
              <a:rPr lang="pt-BR" dirty="0">
                <a:hlinkClick r:id="rId4"/>
              </a:rPr>
              <a:t>https://educacao.uol.com.br/disciplinas/portugues/abreviaturas-siglas-e-sinais-1-de-a-a-i.htm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5"/>
              </a:rPr>
              <a:t>https://getbootstrap.com/docs/4.4/examples/floating-labels/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9101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FF0000"/>
                </a:solidFill>
              </a:rPr>
              <a:t>Formatação geral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O projeto de pesquisa e os trabalhos acadêmicos têm apresentação e formatação gráfica diferenciadas em relação a outros documentos;</a:t>
            </a:r>
          </a:p>
          <a:p>
            <a:pPr algn="just"/>
            <a:r>
              <a:rPr lang="pt-BR" dirty="0"/>
              <a:t>Suas principais características são:</a:t>
            </a:r>
          </a:p>
          <a:p>
            <a:pPr marL="514350" indent="-514350" algn="just">
              <a:buAutoNum type="alphaLcParenR"/>
            </a:pPr>
            <a:r>
              <a:rPr lang="pt-BR" dirty="0"/>
              <a:t>Utilizar papel em formato A4;</a:t>
            </a:r>
          </a:p>
          <a:p>
            <a:pPr marL="514350" indent="-514350" algn="just">
              <a:buAutoNum type="alphaLcParenR"/>
            </a:pPr>
            <a:r>
              <a:rPr lang="pt-BR" dirty="0"/>
              <a:t>Utilizar o anverso da folha, exceto na folha de rosto;</a:t>
            </a:r>
          </a:p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6647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FF0000"/>
                </a:solidFill>
              </a:rPr>
              <a:t>Formatação geral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c) Ter as seguintes margens (anverso):</a:t>
            </a:r>
          </a:p>
          <a:p>
            <a:pPr marL="0" indent="0">
              <a:buNone/>
            </a:pPr>
            <a:r>
              <a:rPr lang="pt-BR" dirty="0"/>
              <a:t>-Esquerda: 3,0 cm;</a:t>
            </a:r>
          </a:p>
          <a:p>
            <a:pPr marL="0" indent="0">
              <a:buNone/>
            </a:pPr>
            <a:r>
              <a:rPr lang="pt-BR" dirty="0"/>
              <a:t>-Superior: 3,0 cm;</a:t>
            </a:r>
          </a:p>
          <a:p>
            <a:pPr marL="0" indent="0">
              <a:buNone/>
            </a:pPr>
            <a:r>
              <a:rPr lang="pt-BR" dirty="0"/>
              <a:t>-Direita: 2,0 cm;</a:t>
            </a:r>
          </a:p>
          <a:p>
            <a:pPr marL="0" indent="0">
              <a:buNone/>
            </a:pPr>
            <a:r>
              <a:rPr lang="pt-BR" dirty="0"/>
              <a:t>-inferior: 2,0 cm.</a:t>
            </a:r>
          </a:p>
        </p:txBody>
      </p:sp>
    </p:spTree>
    <p:extLst>
      <p:ext uri="{BB962C8B-B14F-4D97-AF65-F5344CB8AC3E}">
        <p14:creationId xmlns:p14="http://schemas.microsoft.com/office/powerpoint/2010/main" val="19216241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</TotalTime>
  <Words>1997</Words>
  <Application>Microsoft Office PowerPoint</Application>
  <PresentationFormat>Apresentação na tela (4:3)</PresentationFormat>
  <Paragraphs>224</Paragraphs>
  <Slides>68</Slides>
  <Notes>3</Notes>
  <HiddenSlides>1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68</vt:i4>
      </vt:variant>
    </vt:vector>
  </HeadingPairs>
  <TitlesOfParts>
    <vt:vector size="71" baseType="lpstr">
      <vt:lpstr>Arial</vt:lpstr>
      <vt:lpstr>Calibri</vt:lpstr>
      <vt:lpstr>Tema do Office</vt:lpstr>
      <vt:lpstr>Proposta de Projeto:  Aplicação Web para o Laboratório de Informática Campus Paragominas</vt:lpstr>
      <vt:lpstr>ÍNDICE</vt:lpstr>
      <vt:lpstr>INTRODUÇÃO</vt:lpstr>
      <vt:lpstr>REACT</vt:lpstr>
      <vt:lpstr>Apresentação do PowerPoint</vt:lpstr>
      <vt:lpstr>Apresentação do PowerPoint</vt:lpstr>
      <vt:lpstr>Endereços de Referência</vt:lpstr>
      <vt:lpstr>Formatação geral</vt:lpstr>
      <vt:lpstr>Formatação geral</vt:lpstr>
      <vt:lpstr>Formatação geral</vt:lpstr>
      <vt:lpstr>Apresentação do PowerPoint</vt:lpstr>
      <vt:lpstr>Formatação geral</vt:lpstr>
      <vt:lpstr>Formatação geral</vt:lpstr>
      <vt:lpstr>Formatação geral</vt:lpstr>
      <vt:lpstr>Formatação geral</vt:lpstr>
      <vt:lpstr>Formatação geral</vt:lpstr>
      <vt:lpstr>Formatação geral</vt:lpstr>
      <vt:lpstr>ESTRUTURA</vt:lpstr>
      <vt:lpstr>Apresentação do PowerPoint</vt:lpstr>
      <vt:lpstr>Apresentação do PowerPoint</vt:lpstr>
      <vt:lpstr>Elementos pré-textuais</vt:lpstr>
      <vt:lpstr>Elementos pré-textuais</vt:lpstr>
      <vt:lpstr>Elementos pré-textuais</vt:lpstr>
      <vt:lpstr>Elementos pré-textuais</vt:lpstr>
      <vt:lpstr>Apresentação do PowerPoint</vt:lpstr>
      <vt:lpstr>Elementos pré-textuais</vt:lpstr>
      <vt:lpstr>Elementos pré-textuais</vt:lpstr>
      <vt:lpstr>Apresentação do PowerPoint</vt:lpstr>
      <vt:lpstr>Elementos pré-textuais</vt:lpstr>
      <vt:lpstr>Elementos pré-textuais</vt:lpstr>
      <vt:lpstr>Elementos pré-textuais</vt:lpstr>
      <vt:lpstr>Apresentação do PowerPoint</vt:lpstr>
      <vt:lpstr>Elementos pré-textuais</vt:lpstr>
      <vt:lpstr>Apresentação do PowerPoint</vt:lpstr>
      <vt:lpstr>Elementos pré-textuais</vt:lpstr>
      <vt:lpstr>Apresentação do PowerPoint</vt:lpstr>
      <vt:lpstr>Elementos pré-textuais</vt:lpstr>
      <vt:lpstr>Elementos pré-textuais</vt:lpstr>
      <vt:lpstr>Apresentação do PowerPoint</vt:lpstr>
      <vt:lpstr>Elementos pré-textuais</vt:lpstr>
      <vt:lpstr>Apresentação do PowerPoint</vt:lpstr>
      <vt:lpstr>Elementos pré-textuais</vt:lpstr>
      <vt:lpstr>Elementos pré-textuais</vt:lpstr>
      <vt:lpstr>Apresentação do PowerPoint</vt:lpstr>
      <vt:lpstr>Elementos pré-textuais</vt:lpstr>
      <vt:lpstr>Apresentação do PowerPoint</vt:lpstr>
      <vt:lpstr>Apresentação do PowerPoint</vt:lpstr>
      <vt:lpstr>Elementos pré-textuais</vt:lpstr>
      <vt:lpstr>Elementos pré-textuais</vt:lpstr>
      <vt:lpstr>Elementos pré-textuais</vt:lpstr>
      <vt:lpstr>Apresentação do PowerPoint</vt:lpstr>
      <vt:lpstr>Elementos pré-textuais</vt:lpstr>
      <vt:lpstr>Elementos pré-textuais</vt:lpstr>
      <vt:lpstr>Elementos pré-textuais</vt:lpstr>
      <vt:lpstr>Apresentação do PowerPoint</vt:lpstr>
      <vt:lpstr>Elementos pré-textuais</vt:lpstr>
      <vt:lpstr>Apresentação do PowerPoint</vt:lpstr>
      <vt:lpstr>Elementos pré-textuais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Bibliografia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Formatação geral, elementos pré-textuais e textuais</dc:title>
  <dc:creator>win7</dc:creator>
  <cp:lastModifiedBy>Ryan Galvão</cp:lastModifiedBy>
  <cp:revision>67</cp:revision>
  <dcterms:created xsi:type="dcterms:W3CDTF">2014-10-21T22:23:45Z</dcterms:created>
  <dcterms:modified xsi:type="dcterms:W3CDTF">2020-03-31T00:45:50Z</dcterms:modified>
</cp:coreProperties>
</file>